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3" r:id="rId3"/>
    <p:sldId id="275" r:id="rId4"/>
    <p:sldId id="260" r:id="rId5"/>
    <p:sldId id="261" r:id="rId6"/>
    <p:sldId id="266" r:id="rId7"/>
    <p:sldId id="259" r:id="rId8"/>
    <p:sldId id="262" r:id="rId9"/>
    <p:sldId id="284" r:id="rId10"/>
    <p:sldId id="274" r:id="rId11"/>
    <p:sldId id="267" r:id="rId12"/>
    <p:sldId id="271" r:id="rId13"/>
    <p:sldId id="268" r:id="rId14"/>
    <p:sldId id="264" r:id="rId15"/>
    <p:sldId id="286" r:id="rId16"/>
    <p:sldId id="294" r:id="rId17"/>
    <p:sldId id="295" r:id="rId18"/>
    <p:sldId id="291" r:id="rId19"/>
    <p:sldId id="292" r:id="rId20"/>
    <p:sldId id="283" r:id="rId21"/>
    <p:sldId id="293" r:id="rId22"/>
    <p:sldId id="282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01748-4FA7-4798-BB9F-F7FB7D6BCAF5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377E-FEF9-467E-AD82-01885C27048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44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6663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33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2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147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60072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4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8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052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57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062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13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mingsoon.it/film/domani/53390/video/?vid=2468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860000" y="1196640"/>
            <a:ext cx="3811680" cy="85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FFD6"/>
                </a:solidFill>
                <a:latin typeface="Constantia"/>
              </a:rPr>
              <a:t>LA SFIDA DELLE COMPETENZE</a:t>
            </a:r>
            <a:endParaRPr/>
          </a:p>
        </p:txBody>
      </p:sp>
      <p:sp>
        <p:nvSpPr>
          <p:cNvPr id="300" name="CustomShape 2"/>
          <p:cNvSpPr/>
          <p:nvPr/>
        </p:nvSpPr>
        <p:spPr>
          <a:xfrm>
            <a:off x="2133720" y="6203520"/>
            <a:ext cx="3576600" cy="37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D2533C"/>
                </a:solidFill>
                <a:latin typeface="Constantia"/>
              </a:rPr>
              <a:t>CVM - G. CIPOLLARI</a:t>
            </a:r>
            <a:endParaRPr/>
          </a:p>
        </p:txBody>
      </p:sp>
      <p:sp>
        <p:nvSpPr>
          <p:cNvPr id="301" name="CustomShape 3"/>
          <p:cNvSpPr/>
          <p:nvPr/>
        </p:nvSpPr>
        <p:spPr>
          <a:xfrm>
            <a:off x="264600" y="152280"/>
            <a:ext cx="8682120" cy="121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200" b="1">
                <a:solidFill>
                  <a:srgbClr val="FF0000"/>
                </a:solidFill>
                <a:latin typeface="Constantia"/>
              </a:rPr>
              <a:t>   </a:t>
            </a:r>
            <a:endParaRPr/>
          </a:p>
        </p:txBody>
      </p:sp>
      <p:sp>
        <p:nvSpPr>
          <p:cNvPr id="302" name="CustomShape 4"/>
          <p:cNvSpPr/>
          <p:nvPr/>
        </p:nvSpPr>
        <p:spPr>
          <a:xfrm>
            <a:off x="3024000" y="2592000"/>
            <a:ext cx="6547680" cy="451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CustomShape 5"/>
          <p:cNvSpPr/>
          <p:nvPr/>
        </p:nvSpPr>
        <p:spPr>
          <a:xfrm>
            <a:off x="4716360" y="3450240"/>
            <a:ext cx="4567320" cy="112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4400" b="1" dirty="0">
                <a:solidFill>
                  <a:srgbClr val="FFFFD6"/>
                </a:solidFill>
                <a:latin typeface="Constantia"/>
              </a:rPr>
              <a:t>INNOVAZIONE</a:t>
            </a:r>
            <a:endParaRPr/>
          </a:p>
        </p:txBody>
      </p:sp>
      <p:sp>
        <p:nvSpPr>
          <p:cNvPr id="305" name="CustomShape 6"/>
          <p:cNvSpPr/>
          <p:nvPr/>
        </p:nvSpPr>
        <p:spPr>
          <a:xfrm>
            <a:off x="1500166" y="1000108"/>
            <a:ext cx="539388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800080"/>
                </a:solidFill>
                <a:latin typeface="Constantia"/>
              </a:rPr>
              <a:t>CAMBIARE I COMPORTAMENTI </a:t>
            </a:r>
            <a:endParaRPr/>
          </a:p>
        </p:txBody>
      </p:sp>
      <p:sp>
        <p:nvSpPr>
          <p:cNvPr id="306" name="CustomShape 7"/>
          <p:cNvSpPr/>
          <p:nvPr/>
        </p:nvSpPr>
        <p:spPr>
          <a:xfrm>
            <a:off x="928662" y="1785926"/>
            <a:ext cx="6535080" cy="151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dirty="0">
                <a:solidFill>
                  <a:srgbClr val="800080"/>
                </a:solidFill>
                <a:latin typeface="Constantia"/>
              </a:rPr>
              <a:t>Presa in carico della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 dirty="0">
                <a:solidFill>
                  <a:srgbClr val="800080"/>
                </a:solidFill>
                <a:latin typeface="Constantia"/>
              </a:rPr>
              <a:t>Educazione alla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 dirty="0">
                <a:solidFill>
                  <a:srgbClr val="800080"/>
                </a:solidFill>
                <a:latin typeface="Constantia"/>
              </a:rPr>
              <a:t>Cittadinanza Globale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 dirty="0">
                <a:solidFill>
                  <a:srgbClr val="800080"/>
                </a:solidFill>
                <a:latin typeface="Constantia"/>
              </a:rPr>
              <a:t> ECG  </a:t>
            </a:r>
            <a:endParaRPr/>
          </a:p>
        </p:txBody>
      </p:sp>
      <p:pic>
        <p:nvPicPr>
          <p:cNvPr id="1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3643314"/>
            <a:ext cx="2947680" cy="163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857224" y="2857496"/>
            <a:ext cx="221457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SVILUPPO UMANO </a:t>
            </a:r>
          </a:p>
        </p:txBody>
      </p:sp>
      <p:sp>
        <p:nvSpPr>
          <p:cNvPr id="3" name="Ovale 2"/>
          <p:cNvSpPr/>
          <p:nvPr/>
        </p:nvSpPr>
        <p:spPr>
          <a:xfrm>
            <a:off x="3214678" y="1285860"/>
            <a:ext cx="2928958" cy="15001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</a:rPr>
              <a:t>Pace e sicurezza      </a:t>
            </a:r>
            <a:r>
              <a:rPr lang="it-IT" dirty="0">
                <a:solidFill>
                  <a:schemeClr val="bg1"/>
                </a:solidFill>
              </a:rPr>
              <a:t>PACE  E  SICUREZZA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6072198" y="2714620"/>
            <a:ext cx="2286016" cy="17145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SOSTENIBILITÀ </a:t>
            </a:r>
          </a:p>
          <a:p>
            <a:pPr algn="ctr"/>
            <a:r>
              <a:rPr lang="it-IT" dirty="0"/>
              <a:t>AMBIENTALE</a:t>
            </a:r>
          </a:p>
        </p:txBody>
      </p:sp>
      <p:sp>
        <p:nvSpPr>
          <p:cNvPr id="5" name="Ovale 4"/>
          <p:cNvSpPr/>
          <p:nvPr/>
        </p:nvSpPr>
        <p:spPr>
          <a:xfrm>
            <a:off x="2714612" y="4500570"/>
            <a:ext cx="3786214" cy="17145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SVILUPPO ECONOMICO</a:t>
            </a:r>
            <a:br>
              <a:rPr lang="it-IT" dirty="0"/>
            </a:br>
            <a:r>
              <a:rPr lang="it-IT" dirty="0"/>
              <a:t>INCLUSIVO </a:t>
            </a:r>
          </a:p>
        </p:txBody>
      </p:sp>
      <p:sp>
        <p:nvSpPr>
          <p:cNvPr id="7" name="Decisione 6"/>
          <p:cNvSpPr/>
          <p:nvPr/>
        </p:nvSpPr>
        <p:spPr>
          <a:xfrm>
            <a:off x="3286116" y="2857496"/>
            <a:ext cx="2643206" cy="1571636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FUTURO</a:t>
            </a:r>
          </a:p>
        </p:txBody>
      </p:sp>
      <p:sp>
        <p:nvSpPr>
          <p:cNvPr id="8" name="CustomShape 1"/>
          <p:cNvSpPr/>
          <p:nvPr/>
        </p:nvSpPr>
        <p:spPr>
          <a:xfrm>
            <a:off x="428596" y="285728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000000"/>
                </a:solidFill>
                <a:latin typeface="Calibri"/>
              </a:rPr>
              <a:t>Il quadro di riferimento integrato delle Nazioni Unite per realizzare "The future </a:t>
            </a:r>
            <a:r>
              <a:rPr lang="it-IT" sz="2000" b="1" dirty="0" err="1">
                <a:solidFill>
                  <a:srgbClr val="000000"/>
                </a:solidFill>
                <a:latin typeface="Calibri"/>
              </a:rPr>
              <a:t>we</a:t>
            </a:r>
            <a:r>
              <a:rPr lang="it-IT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Calibri"/>
              </a:rPr>
              <a:t>want</a:t>
            </a:r>
            <a:r>
              <a:rPr lang="it-IT" sz="2000" b="1" dirty="0">
                <a:solidFill>
                  <a:srgbClr val="000000"/>
                </a:solidFill>
                <a:latin typeface="Calibri"/>
              </a:rPr>
              <a:t> for </a:t>
            </a:r>
            <a:r>
              <a:rPr lang="it-IT" sz="2000" b="1" dirty="0" err="1">
                <a:solidFill>
                  <a:srgbClr val="000000"/>
                </a:solidFill>
                <a:latin typeface="Calibri"/>
              </a:rPr>
              <a:t>all</a:t>
            </a:r>
            <a:r>
              <a:rPr lang="it-IT" sz="2000" b="1" dirty="0">
                <a:solidFill>
                  <a:srgbClr val="000000"/>
                </a:solidFill>
                <a:latin typeface="Calibri"/>
              </a:rPr>
              <a:t>" (“Il futuro che vogliamo per tutti”)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sionisostenibili.it/portals/0/img/sostenibilita.jpg?ver=2015-08-09-202519-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6000792" cy="3643338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3600"/>
            <a:ext cx="8229240" cy="79794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b="1" kern="0">
                <a:solidFill>
                  <a:sysClr val="windowText" lastClr="000000"/>
                </a:solidFill>
              </a:rPr>
              <a:t>Le interconnessioni tra le dimensioni della sostenibilità</a:t>
            </a:r>
            <a:endParaRPr lang="it-IT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492919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È indispensabile garantire una sostenibilità compatibile con l'equità sociale e gli ecosistemi, operante quindi in regime di equilibrio ambientale, nel rispetto della cosiddetta regola dell'equilibrio delle tre "E":Ecologia, Equità, Economia. Ne deriva che il perseguimento dello sviluppo sostenibile dipende dalla capacità della </a:t>
            </a:r>
            <a:r>
              <a:rPr lang="it-IT" sz="1600" dirty="0" err="1">
                <a:solidFill>
                  <a:prstClr val="black"/>
                </a:solidFill>
              </a:rPr>
              <a:t>governance</a:t>
            </a:r>
            <a:r>
              <a:rPr lang="it-IT" sz="1600" dirty="0">
                <a:solidFill>
                  <a:prstClr val="black"/>
                </a:solidFill>
              </a:rPr>
              <a:t> di garantire una interconnessione completa tra economia, società e ambiente.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714744" y="642918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EQUITÀ SOCIALE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4282" y="3714752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ECOLOGIA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58016" y="3714752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ECONOMIA </a:t>
            </a:r>
          </a:p>
        </p:txBody>
      </p:sp>
      <p:sp>
        <p:nvSpPr>
          <p:cNvPr id="12" name="Freccia circolare a destra 11"/>
          <p:cNvSpPr/>
          <p:nvPr/>
        </p:nvSpPr>
        <p:spPr>
          <a:xfrm>
            <a:off x="357158" y="1285860"/>
            <a:ext cx="1428728" cy="24288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Freccia circolare a sinistra 12"/>
          <p:cNvSpPr/>
          <p:nvPr/>
        </p:nvSpPr>
        <p:spPr>
          <a:xfrm>
            <a:off x="7715272" y="1000108"/>
            <a:ext cx="1214446" cy="2643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Freccia circolare in su 13"/>
          <p:cNvSpPr/>
          <p:nvPr/>
        </p:nvSpPr>
        <p:spPr>
          <a:xfrm>
            <a:off x="2428860" y="4000504"/>
            <a:ext cx="4929222" cy="10001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786182" y="4500570"/>
            <a:ext cx="23574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8272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governance   economia natura u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4290"/>
            <a:ext cx="2967002" cy="2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ATh191fXxAX1oRmGkZ9mOXCVqnt_S5_PJl5mIeZyBLDBTAmWbj3M4V_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04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ambiente e natura stilizz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2260278" cy="22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con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85992"/>
            <a:ext cx="21764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4254040"/>
            <a:ext cx="889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RELAZIONE  UOMO – NATURA retto dall’ECONOMIA</a:t>
            </a:r>
          </a:p>
          <a:p>
            <a:pPr algn="ctr"/>
            <a:r>
              <a:rPr lang="it-IT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&lt;</a:t>
            </a:r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SPRECO DI RISORSE PER GARANTIRE</a:t>
            </a:r>
          </a:p>
          <a:p>
            <a:pPr algn="ctr"/>
            <a:r>
              <a:rPr lang="it-IT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&gt;BENESSERE per TUTTI</a:t>
            </a:r>
          </a:p>
          <a:p>
            <a:pPr algn="ctr"/>
            <a:r>
              <a:rPr lang="it-IT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EQUITÀ E GIUSTIZIA garantite da GOVERNANCE</a:t>
            </a:r>
          </a:p>
        </p:txBody>
      </p:sp>
      <p:pic>
        <p:nvPicPr>
          <p:cNvPr id="7" name="Picture 2" descr="http://www.bibliotecapleyades.net/imagenes_vaticano/vatican148_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357430"/>
            <a:ext cx="2449967" cy="17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6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08" y="3571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              Quadro 5: Temi  [Documento</a:t>
            </a:r>
            <a:r>
              <a:rPr lang="it-IT" b="1" i="1" dirty="0"/>
              <a:t> UNESCO]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44642"/>
              </p:ext>
            </p:extLst>
          </p:nvPr>
        </p:nvGraphicFramePr>
        <p:xfrm>
          <a:off x="428596" y="908719"/>
          <a:ext cx="8429684" cy="5472608"/>
        </p:xfrm>
        <a:graphic>
          <a:graphicData uri="http://schemas.openxmlformats.org/drawingml/2006/table">
            <a:tbl>
              <a:tblPr/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863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50" dirty="0">
                          <a:latin typeface="Arial"/>
                          <a:ea typeface="Times New Roman"/>
                          <a:cs typeface="Times New Roman"/>
                        </a:rPr>
                        <a:t>Essere informati e avere spirito critico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801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it-IT" sz="1800" kern="50" spc="-95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Strutture e sistemi locali, nazionali e mondiali ( </a:t>
                      </a:r>
                      <a:r>
                        <a:rPr lang="it-IT" sz="1800" i="1" kern="50" dirty="0" err="1">
                          <a:latin typeface="Arial"/>
                          <a:ea typeface="Times New Roman"/>
                          <a:cs typeface="Times New Roman"/>
                        </a:rPr>
                        <a:t>Governance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194310" marR="354330" indent="-143510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it-IT" sz="1800" kern="50" spc="-95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Problemi inerenti le interazioni e i legami tra le comunità a livello locale, nazionale e mondiale </a:t>
                      </a:r>
                      <a:r>
                        <a:rPr lang="it-IT" sz="1800" i="1" kern="50" dirty="0">
                          <a:latin typeface="Arial"/>
                          <a:ea typeface="Times New Roman"/>
                          <a:cs typeface="Times New Roman"/>
                        </a:rPr>
                        <a:t>( ambiente, diritti …)</a:t>
                      </a:r>
                      <a:endParaRPr lang="it-IT" sz="1800" i="1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50800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it-IT" sz="1800" kern="50" spc="-95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Idee di fondo e che guardano al potere (</a:t>
                      </a:r>
                      <a:r>
                        <a:rPr lang="it-IT" sz="1800" i="1" kern="50" dirty="0">
                          <a:latin typeface="Arial"/>
                          <a:ea typeface="Times New Roman"/>
                          <a:cs typeface="Times New Roman"/>
                        </a:rPr>
                        <a:t>mass media</a:t>
                      </a:r>
                      <a:r>
                        <a:rPr lang="it-IT" sz="1800" i="1" kern="50" baseline="0" dirty="0">
                          <a:latin typeface="Arial"/>
                          <a:ea typeface="Times New Roman"/>
                          <a:cs typeface="Times New Roman"/>
                        </a:rPr>
                        <a:t> …)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287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50">
                          <a:latin typeface="Arial"/>
                          <a:ea typeface="Times New Roman"/>
                          <a:cs typeface="Times New Roman"/>
                        </a:rPr>
                        <a:t>Essere socialmente coinvolti e rispettosi della diversità</a:t>
                      </a:r>
                      <a:endParaRPr lang="it-IT" sz="1800" kern="5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68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4. Di</a:t>
                      </a:r>
                      <a:r>
                        <a:rPr lang="it-IT" sz="1800" kern="50" spc="-2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ferenze tra i livelli di identità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5461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5. Di</a:t>
                      </a:r>
                      <a:r>
                        <a:rPr lang="it-IT" sz="1800" kern="50" spc="-2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ferenze e legami tra le comunità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5461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6. Di</a:t>
                      </a:r>
                      <a:r>
                        <a:rPr lang="it-IT" sz="1800" kern="50" spc="-2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ferenze e rispetto della diversità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87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50">
                          <a:latin typeface="Arial"/>
                          <a:ea typeface="Times New Roman"/>
                          <a:cs typeface="Times New Roman"/>
                        </a:rPr>
                        <a:t>Essere eticamente responsabili e impegnati</a:t>
                      </a:r>
                      <a:endParaRPr lang="it-IT" sz="1800" kern="5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68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7. Misure che possono essere prese individualmente e collettivamente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5461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8. Comportamento responsabile dal punto di vista etico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  <a:p>
                      <a:pPr marL="5461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00" kern="50" dirty="0">
                          <a:latin typeface="Arial"/>
                          <a:ea typeface="Times New Roman"/>
                          <a:cs typeface="Times New Roman"/>
                        </a:rPr>
                        <a:t>9. Impegno e azione</a:t>
                      </a:r>
                      <a:endParaRPr lang="it-IT" sz="1800" kern="50" dirty="0"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971600" y="764704"/>
            <a:ext cx="7284454" cy="4093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8181"/>
              </a:buClr>
              <a:buSzPct val="25000"/>
              <a:buFont typeface="Arial"/>
              <a:buNone/>
            </a:pPr>
            <a:r>
              <a:rPr lang="it-IT" sz="5400" b="1" i="0" u="none" strike="noStrike" cap="none" dirty="0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rPr>
              <a:t>CURRICOLO UNESCO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400" b="1" i="0" u="none" strike="noStrike" cap="none">
              <a:solidFill>
                <a:srgbClr val="8181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400" b="1" i="0" u="none" strike="noStrike" cap="none">
              <a:solidFill>
                <a:srgbClr val="8181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400" b="1" i="0" u="none" strike="noStrike" cap="none">
              <a:solidFill>
                <a:srgbClr val="8181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400" b="1" i="0" u="none" strike="noStrike" cap="none">
              <a:solidFill>
                <a:srgbClr val="8181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8181"/>
              </a:buClr>
              <a:buSzPct val="250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rPr>
              <a:t>CURRICOLO SCOLASTICO</a:t>
            </a:r>
          </a:p>
        </p:txBody>
      </p:sp>
      <p:sp>
        <p:nvSpPr>
          <p:cNvPr id="450" name="Shape 450"/>
          <p:cNvSpPr/>
          <p:nvPr/>
        </p:nvSpPr>
        <p:spPr>
          <a:xfrm>
            <a:off x="3923928" y="2786058"/>
            <a:ext cx="1440160" cy="2011094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8728" y="714356"/>
            <a:ext cx="650085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charset="0"/>
                <a:ea typeface="Arial Unicode MS" pitchFamily="34" charset="-128"/>
                <a:cs typeface="Arial Unicode MS" pitchFamily="34" charset="-128"/>
              </a:rPr>
              <a:t>TABELLA B: descrizione dettagliata degli obiettivi di apprendimento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00100" y="2071678"/>
          <a:ext cx="7262841" cy="2041385"/>
        </p:xfrm>
        <a:graphic>
          <a:graphicData uri="http://schemas.openxmlformats.org/drawingml/2006/table">
            <a:tbl>
              <a:tblPr/>
              <a:tblGrid>
                <a:gridCol w="119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401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</a:tabLs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TEMI</a:t>
                      </a:r>
                      <a:endParaRPr lang="it-IT" sz="12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</a:tabLs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OBIETTIVI DI APPRENDIMENTO</a:t>
                      </a:r>
                      <a:endParaRPr lang="it-IT" sz="12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4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</a:tabLs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5-9 ANNI</a:t>
                      </a:r>
                      <a:endParaRPr lang="it-IT" sz="12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</a:tabLs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9-12 ANNI</a:t>
                      </a:r>
                      <a:endParaRPr lang="it-IT" sz="12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</a:tabLs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12-15 ANNI</a:t>
                      </a:r>
                      <a:endParaRPr lang="it-IT" sz="12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</a:tabLs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15-18 ANNI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642" marR="50642" marT="50642" marB="506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428604"/>
            <a:ext cx="65722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charset="0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charset="0"/>
                <a:ea typeface="Arial Unicode MS" pitchFamily="34" charset="-128"/>
                <a:cs typeface="Arial Unicode MS" pitchFamily="34" charset="-128"/>
              </a:rPr>
              <a:t>TAB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charset="0"/>
                <a:ea typeface="Arial Unicode MS" pitchFamily="34" charset="-128"/>
                <a:cs typeface="Arial Unicode MS" pitchFamily="34" charset="-128"/>
              </a:rPr>
              <a:t>. B 1- B.9</a:t>
            </a:r>
          </a:p>
          <a:p>
            <a:pPr lvl="0" algn="ctr"/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charset="0"/>
                <a:ea typeface="Arial Unicode MS" pitchFamily="34" charset="-128"/>
                <a:cs typeface="Arial Unicode MS" pitchFamily="34" charset="-128"/>
              </a:rPr>
              <a:t>B.1 ARGOMENTO: SISTEMI E STRUTTURE LOCALI, NAZIONALI E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charset="0"/>
                <a:ea typeface="Arial Unicode MS" pitchFamily="34" charset="-128"/>
                <a:cs typeface="Arial Unicode MS" pitchFamily="34" charset="-128"/>
              </a:rPr>
              <a:t>MONDIALI</a:t>
            </a:r>
          </a:p>
          <a:p>
            <a:pPr lvl="0" algn="ctr"/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71472" y="1857363"/>
          <a:ext cx="7929618" cy="4185776"/>
        </p:xfrm>
        <a:graphic>
          <a:graphicData uri="http://schemas.openxmlformats.org/drawingml/2006/table">
            <a:tbl>
              <a:tblPr/>
              <a:tblGrid>
                <a:gridCol w="39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7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5-9 ANNI</a:t>
                      </a:r>
                    </a:p>
                  </a:txBody>
                  <a:tcPr marL="29174" marR="29174" marT="29174" marB="29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9-12 ANNI</a:t>
                      </a:r>
                    </a:p>
                  </a:txBody>
                  <a:tcPr marL="29174" marR="29174" marT="29174" marB="29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Obiettivi d’apprendimento: descrivere come è organizzato l’ambiente locale e come esso è in relazione al mondo più ampio, introdurre il concetto di cittadinanza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Temi chiave: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stessi, la famiglia, la scuola, il quartiere, la comunità, la nazione, il mondo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 il mondo è organizzato (gruppi, comunità, villaggi, città, nazioni, regioni)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Relazione, appartenenza, regolamentazione e impegno (famiglia, amici, scuola, comunità, nazione, mondo)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Perché esistono le regole e le responsabilità e perché possono cambiare nel corso del tempo)</a:t>
                      </a:r>
                    </a:p>
                  </a:txBody>
                  <a:tcPr marL="29174" marR="29174" marT="29174" marB="29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Obiettivi d’apprendimento: identificare strutture di governo e processi decisionali e le dimensioni della cittadinanza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Temi chiave: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Strutture e sistemi di governo locale, nazionale e globale e come questi sono interconnessi e interdipendenti ( commercio, migrazioni, ambiente, media, organizzazioni internazionali, alleanze politiche ed economiche, settori pubblico e privato, società civile)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Somiglianze e differenze in diritti, responsabilità, regole e decisioni e come diverse società  li sostengono (considerando storia, geografia e cultura)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Somiglianze e differenze riguardo a come viene definita la cittadinanza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Buona </a:t>
                      </a:r>
                      <a:r>
                        <a:rPr lang="it-IT" sz="1200" u="none" strike="noStrike" kern="0" spc="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governance</a:t>
                      </a:r>
                      <a:r>
                        <a:rPr lang="it-IT" sz="1200" u="none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stato di diritto, processi democratici, trasparenza</a:t>
                      </a:r>
                    </a:p>
                  </a:txBody>
                  <a:tcPr marL="29174" marR="29174" marT="29174" marB="29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187624" y="620687"/>
            <a:ext cx="6552728" cy="1584175"/>
          </a:xfrm>
          <a:prstGeom prst="flowChartAlternateProcess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it-IT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IMPLICAZIONI EPISTEMOLOGICHE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899591" y="2492896"/>
            <a:ext cx="7128792" cy="3528391"/>
          </a:xfrm>
          <a:prstGeom prst="flowChartAlternateProcess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Superare la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frammentarietà</a:t>
            </a: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dei saperi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Promuovere la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transcalarità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Superare la</a:t>
            </a:r>
            <a:r>
              <a:rPr lang="it-IT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rigidità</a:t>
            </a:r>
            <a:r>
              <a:rPr lang="it-IT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dei cicli scolastici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Aprire la scuola al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territorio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3779912" y="764704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71" name="Shape 471"/>
          <p:cNvSpPr/>
          <p:nvPr/>
        </p:nvSpPr>
        <p:spPr>
          <a:xfrm>
            <a:off x="683568" y="692695"/>
            <a:ext cx="7488831" cy="792087"/>
          </a:xfrm>
          <a:prstGeom prst="flowChartAlternateProcess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IMPLICAZIONI METODOLOGICHE-DIDATTICHE</a:t>
            </a:r>
          </a:p>
        </p:txBody>
      </p:sp>
      <p:sp>
        <p:nvSpPr>
          <p:cNvPr id="472" name="Shape 472"/>
          <p:cNvSpPr/>
          <p:nvPr/>
        </p:nvSpPr>
        <p:spPr>
          <a:xfrm>
            <a:off x="683568" y="1844824"/>
            <a:ext cx="7632848" cy="3816424"/>
          </a:xfrm>
          <a:prstGeom prst="flowChartAlternateProcess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Individuare un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TEMA-PROBLEMA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Enunciare un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OBIETTIVO FORMATIVO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Declinarlo in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 SOTTO OBIETTIVI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Metterli in relazione con i temi indicati dal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documento UNESCO </a:t>
            </a:r>
            <a:r>
              <a:rPr lang="it-IT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i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curricula</a:t>
            </a:r>
            <a:r>
              <a:rPr lang="it-IT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disciplinari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467543" y="476672"/>
            <a:ext cx="7488831" cy="563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L’EDUCAZIONE ALLA CITTADINANZA GLOBALE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 lo scopo di :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</a:t>
            </a:r>
            <a:r>
              <a:rPr lang="it-IT" sz="4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trasformativa</a:t>
            </a:r>
            <a:r>
              <a:rPr lang="it-IT" sz="40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costruire </a:t>
            </a:r>
            <a:r>
              <a:rPr lang="it-IT" sz="4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concetti, abilità</a:t>
            </a:r>
            <a:r>
              <a:rPr lang="it-IT" sz="40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4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valori e attitudini</a:t>
            </a:r>
            <a:r>
              <a:rPr lang="it-IT" sz="40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cui lo studente ha bisogno per contribuire ad un mondo </a:t>
            </a:r>
            <a:r>
              <a:rPr lang="it-IT" sz="4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più inclusivo, giusto ed in pace. 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magine 323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" y="432000"/>
            <a:ext cx="4965840" cy="3112560"/>
          </a:xfrm>
          <a:prstGeom prst="rect">
            <a:avLst/>
          </a:prstGeom>
          <a:ln>
            <a:noFill/>
          </a:ln>
        </p:spPr>
      </p:pic>
      <p:pic>
        <p:nvPicPr>
          <p:cNvPr id="325" name="Immagine 324"/>
          <p:cNvPicPr/>
          <p:nvPr/>
        </p:nvPicPr>
        <p:blipFill>
          <a:blip r:embed="rId3"/>
          <a:stretch>
            <a:fillRect/>
          </a:stretch>
        </p:blipFill>
        <p:spPr>
          <a:xfrm>
            <a:off x="1993680" y="3312000"/>
            <a:ext cx="6285240" cy="3358440"/>
          </a:xfrm>
          <a:prstGeom prst="rect">
            <a:avLst/>
          </a:prstGeom>
          <a:ln>
            <a:noFill/>
          </a:ln>
        </p:spPr>
      </p:pic>
      <p:graphicFrame>
        <p:nvGraphicFramePr>
          <p:cNvPr id="326" name="Table 1"/>
          <p:cNvGraphicFramePr/>
          <p:nvPr/>
        </p:nvGraphicFramePr>
        <p:xfrm>
          <a:off x="2028240" y="184320"/>
          <a:ext cx="5074200" cy="365760"/>
        </p:xfrm>
        <a:graphic>
          <a:graphicData uri="http://schemas.openxmlformats.org/drawingml/2006/table">
            <a:tbl>
              <a:tblPr/>
              <a:tblGrid>
                <a:gridCol w="50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>
                          <a:latin typeface="Arial"/>
                        </a:rPr>
                        <a:t>MAPPA DEL MONDO DI IERI E DI OGGI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 descr="chi-ti-ha-insegnato-che-nulla-si-puo-cambiare-voleva-solo-un-altro-schiav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404663"/>
            <a:ext cx="6680200" cy="50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1475655" y="5877271"/>
            <a:ext cx="640431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http://www.comingsoon.it/film/domani/53390/video/?vid=24684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2133720" y="6203520"/>
            <a:ext cx="3576600" cy="37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D2533C"/>
                </a:solidFill>
                <a:latin typeface="Constantia"/>
              </a:rPr>
              <a:t>CVM - G. CIPOLLARI</a:t>
            </a:r>
            <a:endParaRPr/>
          </a:p>
        </p:txBody>
      </p:sp>
      <p:sp>
        <p:nvSpPr>
          <p:cNvPr id="425" name="CustomShape 2"/>
          <p:cNvSpPr/>
          <p:nvPr/>
        </p:nvSpPr>
        <p:spPr>
          <a:xfrm>
            <a:off x="1768320" y="2967480"/>
            <a:ext cx="6448680" cy="91044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A6BCB0"/>
                </a:solidFill>
                <a:latin typeface="Constantia"/>
              </a:rPr>
              <a:t>BUON LAVORO </a:t>
            </a:r>
            <a:endParaRPr/>
          </a:p>
        </p:txBody>
      </p:sp>
      <p:sp>
        <p:nvSpPr>
          <p:cNvPr id="426" name="CustomShape 3"/>
          <p:cNvSpPr/>
          <p:nvPr/>
        </p:nvSpPr>
        <p:spPr>
          <a:xfrm>
            <a:off x="3564000" y="4437000"/>
            <a:ext cx="4027680" cy="106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>
                <a:solidFill>
                  <a:srgbClr val="292934"/>
                </a:solidFill>
                <a:latin typeface="Constantia"/>
              </a:rPr>
              <a:t>giocipollari@alice.it</a:t>
            </a:r>
            <a:endParaRPr/>
          </a:p>
        </p:txBody>
      </p:sp>
      <p:sp>
        <p:nvSpPr>
          <p:cNvPr id="427" name="CustomShape 4"/>
          <p:cNvSpPr/>
          <p:nvPr/>
        </p:nvSpPr>
        <p:spPr>
          <a:xfrm>
            <a:off x="4212000" y="5301360"/>
            <a:ext cx="4927320" cy="57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>
                <a:solidFill>
                  <a:srgbClr val="292934"/>
                </a:solidFill>
                <a:latin typeface="Constantia"/>
              </a:rPr>
              <a:t>http://scuola.cvm.an.it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8572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FINALITÀ:COSTRUZIONE DELLA  CITTADINANZA GLOBALE</a:t>
            </a:r>
          </a:p>
        </p:txBody>
      </p:sp>
      <p:sp>
        <p:nvSpPr>
          <p:cNvPr id="3" name="Uguale 2"/>
          <p:cNvSpPr/>
          <p:nvPr/>
        </p:nvSpPr>
        <p:spPr>
          <a:xfrm>
            <a:off x="4357686" y="1071546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00232" y="150017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CITTADINANZA   TERRESTRE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71670" y="2000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Cittadini  della Terra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5720" y="535782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DIDATTICA DELLA CITTADINANZA   TERRESTRE</a:t>
            </a:r>
          </a:p>
          <a:p>
            <a:r>
              <a:rPr lang="it-IT" b="1" i="1" dirty="0"/>
              <a:t>Inserire problemi e contenuti dei livelli, possibilmente dal locale al planetario e viceversa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143240" y="2643182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   CITTADINANZA MULTIPLA</a:t>
            </a:r>
          </a:p>
          <a:p>
            <a:pPr algn="ctr"/>
            <a:r>
              <a:rPr lang="it-IT" b="1" i="1" dirty="0"/>
              <a:t>Livelli su scala </a:t>
            </a:r>
          </a:p>
          <a:p>
            <a:pPr algn="ctr"/>
            <a:r>
              <a:rPr lang="it-IT" i="1" dirty="0"/>
              <a:t>Locale</a:t>
            </a:r>
          </a:p>
          <a:p>
            <a:pPr algn="ctr"/>
            <a:r>
              <a:rPr lang="it-IT" i="1" dirty="0"/>
              <a:t>Regionale</a:t>
            </a:r>
          </a:p>
          <a:p>
            <a:pPr algn="ctr"/>
            <a:r>
              <a:rPr lang="it-IT" i="1" dirty="0"/>
              <a:t>Nazionale</a:t>
            </a:r>
          </a:p>
          <a:p>
            <a:pPr algn="ctr"/>
            <a:r>
              <a:rPr lang="it-IT" i="1" dirty="0"/>
              <a:t>Europea</a:t>
            </a:r>
          </a:p>
          <a:p>
            <a:pPr algn="ctr"/>
            <a:r>
              <a:rPr lang="it-IT" i="1" dirty="0"/>
              <a:t>Planetaria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14612" y="6072206"/>
            <a:ext cx="40005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TRANSCALARITÀ</a:t>
            </a:r>
          </a:p>
        </p:txBody>
      </p:sp>
      <p:pic>
        <p:nvPicPr>
          <p:cNvPr id="1026" name="Picture 2" descr="http://www.unimondo.org/var/unimondo/storage/images/guide/politica/cittadinanza/educare-alla-cittadinanza-planetaria-151188/889330-1-ita-IT/Educare-alla-cittadinanza-planetaria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3182"/>
            <a:ext cx="2160240" cy="24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64318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UNITA’ DELLA SPECIE UMANA</a:t>
            </a:r>
          </a:p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Siamo tutti Homo Sapiens </a:t>
            </a:r>
            <a:r>
              <a:rPr lang="it-IT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Sapiens</a:t>
            </a:r>
            <a:endParaRPr lang="it-IT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DIVERSITA’ SONO </a:t>
            </a:r>
            <a:r>
              <a:rPr lang="it-IT" sz="2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INTRASPECIE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71472" y="200024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IDENTITA’ E APPARTENENZE STRATIFICATE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71670" y="4572008"/>
            <a:ext cx="514353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INTERDIPENDENDENZA </a:t>
            </a:r>
          </a:p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5984" y="3929066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SIAMO TUTTI INTERCONNESSI 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35716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ATTRIBUTI CHIAVE DEL CITTADINO TERRESTRE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00100" y="128586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prstClr val="black"/>
                </a:solidFill>
              </a:rPr>
              <a:t>PERSONA COLTA INFORMATA E CRITICA</a:t>
            </a:r>
          </a:p>
          <a:p>
            <a:pPr lvl="0" algn="ctr"/>
            <a:endParaRPr lang="it-IT" b="1" dirty="0">
              <a:solidFill>
                <a:prstClr val="black"/>
              </a:solidFill>
            </a:endParaRPr>
          </a:p>
          <a:p>
            <a:pPr lvl="0" algn="ctr"/>
            <a:r>
              <a:rPr lang="it-IT" b="1" dirty="0">
                <a:solidFill>
                  <a:prstClr val="black"/>
                </a:solidFill>
              </a:rPr>
              <a:t>PERSONA SOCIALMENTE CONNESSA E RISPETTOSA DELLA DIVERSITÀ</a:t>
            </a:r>
          </a:p>
          <a:p>
            <a:pPr lvl="0" algn="ctr"/>
            <a:r>
              <a:rPr lang="it-IT" b="1" dirty="0">
                <a:solidFill>
                  <a:prstClr val="black"/>
                </a:solidFill>
              </a:rPr>
              <a:t>PERSONA 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ETICAMENTE RESPONSABILE E IMPEGNATA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didatticare.it/wp-content/uploads/2013/11/mappa-del-rispetto-Vol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4500594" cy="3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214818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Risultati immagini per mens critica stilizz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1248214" cy="15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42910" y="785794"/>
          <a:ext cx="8072496" cy="842994"/>
        </p:xfrm>
        <a:graphic>
          <a:graphicData uri="http://schemas.openxmlformats.org/drawingml/2006/table">
            <a:tbl>
              <a:tblPr/>
              <a:tblGrid>
                <a:gridCol w="2690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798820" algn="l"/>
                        </a:tabLs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TABELLA</a:t>
                      </a:r>
                      <a:r>
                        <a:rPr lang="it-IT" sz="1100" b="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 A                                             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CARATTERISTICHE DELLO STUDENTE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49865" marR="49865" marT="49865" marB="49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INFORMATI E CON CAPACITA’ CRITICHE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49865" marR="49865" marT="49865" marB="49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SOCIALMENTE COINVOLTI E RISPETTOSI DELLA DIVERSITA’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49865" marR="49865" marT="49865" marB="49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Calibri"/>
                          <a:cs typeface="Calibri"/>
                        </a:rPr>
                        <a:t>ETICAMENTE RESPONSABILI E IMPEGNATI</a:t>
                      </a:r>
                      <a:endParaRPr lang="it-IT" sz="12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49865" marR="49865" marT="49865" marB="49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286116" y="642918"/>
            <a:ext cx="250033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OBIETTIVI</a:t>
            </a:r>
          </a:p>
        </p:txBody>
      </p:sp>
      <p:sp>
        <p:nvSpPr>
          <p:cNvPr id="5" name="Ovale 4"/>
          <p:cNvSpPr/>
          <p:nvPr/>
        </p:nvSpPr>
        <p:spPr>
          <a:xfrm>
            <a:off x="571472" y="2714620"/>
            <a:ext cx="228601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Tecniche </a:t>
            </a:r>
          </a:p>
        </p:txBody>
      </p:sp>
      <p:sp>
        <p:nvSpPr>
          <p:cNvPr id="6" name="Ovale 5"/>
          <p:cNvSpPr/>
          <p:nvPr/>
        </p:nvSpPr>
        <p:spPr>
          <a:xfrm>
            <a:off x="6357950" y="2357430"/>
            <a:ext cx="242889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Metodi </a:t>
            </a:r>
          </a:p>
        </p:txBody>
      </p:sp>
      <p:sp>
        <p:nvSpPr>
          <p:cNvPr id="7" name="Ovale 6"/>
          <p:cNvSpPr/>
          <p:nvPr/>
        </p:nvSpPr>
        <p:spPr>
          <a:xfrm>
            <a:off x="3643306" y="4214818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Mezzi </a:t>
            </a:r>
          </a:p>
        </p:txBody>
      </p:sp>
      <p:sp>
        <p:nvSpPr>
          <p:cNvPr id="8" name="Ovale 7"/>
          <p:cNvSpPr/>
          <p:nvPr/>
        </p:nvSpPr>
        <p:spPr>
          <a:xfrm>
            <a:off x="3357554" y="2428868"/>
            <a:ext cx="271464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Contenuti/ Concetti </a:t>
            </a:r>
          </a:p>
        </p:txBody>
      </p:sp>
      <p:sp>
        <p:nvSpPr>
          <p:cNvPr id="9" name="Freccia in su 8"/>
          <p:cNvSpPr/>
          <p:nvPr/>
        </p:nvSpPr>
        <p:spPr>
          <a:xfrm>
            <a:off x="4429124" y="2143116"/>
            <a:ext cx="428628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4500562" y="4000504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6072198" y="342900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2928926" y="3571876"/>
            <a:ext cx="28575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/>
          <p:cNvSpPr/>
          <p:nvPr/>
        </p:nvSpPr>
        <p:spPr>
          <a:xfrm>
            <a:off x="5786446" y="1071546"/>
            <a:ext cx="875496" cy="48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786578" y="1000108"/>
            <a:ext cx="2088232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COMPETENZE</a:t>
            </a:r>
          </a:p>
        </p:txBody>
      </p:sp>
      <p:sp>
        <p:nvSpPr>
          <p:cNvPr id="14" name="Ovale 13"/>
          <p:cNvSpPr/>
          <p:nvPr/>
        </p:nvSpPr>
        <p:spPr>
          <a:xfrm>
            <a:off x="285720" y="714356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FINALITÀ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2857488" y="1000108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85720" y="550070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cittadinanza planetaria del Documento UNESCO viaggia attraverso cinque variabili interconnesse: gli obiettivi determinano i contenuti, la cui trasformazione in concetti e saperi scientifici richiede la revisione di tecniche, metodi e mezzi a misura della nuova competenza  di  cittadinanza.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357290" y="142852"/>
            <a:ext cx="678661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EDUCAZIONE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428604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  ORIENTAMENTI PEDAGOGICI DELL’ECG</a:t>
            </a:r>
          </a:p>
          <a:p>
            <a:pPr algn="ctr"/>
            <a:endParaRPr lang="it-IT" b="1" i="1" dirty="0"/>
          </a:p>
          <a:p>
            <a:pPr algn="ctr"/>
            <a:r>
              <a:rPr lang="it-IT" b="1" i="1" dirty="0"/>
              <a:t>Sa dialogare /Rispettare </a:t>
            </a:r>
          </a:p>
          <a:p>
            <a:pPr algn="ctr"/>
            <a:r>
              <a:rPr lang="it-IT" b="1" i="1" dirty="0"/>
              <a:t>Sa  </a:t>
            </a:r>
            <a:r>
              <a:rPr lang="it-IT" b="1" i="1" dirty="0" err="1"/>
              <a:t>empatizzare</a:t>
            </a:r>
            <a:r>
              <a:rPr lang="it-IT" b="1" i="1" dirty="0"/>
              <a:t> / Decentrarsi </a:t>
            </a:r>
          </a:p>
          <a:p>
            <a:pPr algn="ctr"/>
            <a:r>
              <a:rPr lang="it-IT" b="1" i="1" dirty="0"/>
              <a:t>Sa cogliere la complessità/l’Interconnessione/ interdipendenza  </a:t>
            </a:r>
          </a:p>
          <a:p>
            <a:pPr algn="ctr"/>
            <a:r>
              <a:rPr lang="it-IT" b="1" i="1" dirty="0"/>
              <a:t>Possiede un pensiero critico</a:t>
            </a:r>
          </a:p>
          <a:p>
            <a:pPr algn="ctr"/>
            <a:r>
              <a:rPr lang="it-IT" b="1" i="1" dirty="0"/>
              <a:t>Comprende la processualità/la trasformazione</a:t>
            </a:r>
          </a:p>
          <a:p>
            <a:pPr algn="ctr"/>
            <a:r>
              <a:rPr lang="it-IT" b="1" i="1" dirty="0"/>
              <a:t>È creativo</a:t>
            </a:r>
          </a:p>
          <a:p>
            <a:pPr algn="ctr"/>
            <a:r>
              <a:rPr lang="it-IT" b="1" i="1" dirty="0"/>
              <a:t>È  corresponsabile</a:t>
            </a:r>
          </a:p>
          <a:p>
            <a:pPr algn="ctr"/>
            <a:endParaRPr lang="it-IT" dirty="0"/>
          </a:p>
        </p:txBody>
      </p:sp>
      <p:sp>
        <p:nvSpPr>
          <p:cNvPr id="3" name="AutoShape 4" descr="Risultati immagini per corresponsabilit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371703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COMPETENZE DI CITTADINANZA </a:t>
            </a:r>
          </a:p>
          <a:p>
            <a:r>
              <a:rPr lang="it-IT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MONDIALE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642910" y="214289"/>
            <a:ext cx="7929617" cy="1508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SVILUPPO DEL PROCESSO FORMATIVO  INTEGRATO NELL’ECG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it-IT" sz="18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Intelligenza razionale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it-IT" sz="1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Intelligenza emozionale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it-IT" sz="18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Intelligenza comportamentale</a:t>
            </a:r>
          </a:p>
        </p:txBody>
      </p:sp>
      <p:graphicFrame>
        <p:nvGraphicFramePr>
          <p:cNvPr id="443" name="Shape 443"/>
          <p:cNvGraphicFramePr/>
          <p:nvPr/>
        </p:nvGraphicFramePr>
        <p:xfrm>
          <a:off x="1428728" y="2000240"/>
          <a:ext cx="6096000" cy="4229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Tahoma"/>
                        <a:buNone/>
                      </a:pPr>
                      <a:r>
                        <a:rPr lang="it-IT" sz="2000" b="1" u="none" strike="noStrike" cap="none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PENSARE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ahoma"/>
                        <a:buNone/>
                      </a:pPr>
                      <a:r>
                        <a:rPr lang="it-IT" sz="2000" b="1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SENTIRE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ct val="25000"/>
                        <a:buFont typeface="Tahoma"/>
                        <a:buNone/>
                      </a:pPr>
                      <a:r>
                        <a:rPr lang="it-IT" sz="2000" b="1" u="none" strike="noStrike" cap="none">
                          <a:solidFill>
                            <a:srgbClr val="008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AGIRE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DISCIPLINE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CURRICOLO ESPLICITO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CONTENUTI/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Conoscenze -  Concetti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STRUTTURE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DISCIPLINARI/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Competenze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critiche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PARTECIPAZIONE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METODO – MEZZI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CURRICOLO IMPLICITO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Valori,  attitudini e abilità sociali volti al coinvolgimento e al rispetto della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diversità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REALTA’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LEARNING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Essere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moralmente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impegnati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4" name="Shape 4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ESCI - CVM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26760" y="216000"/>
            <a:ext cx="8226720" cy="64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3333"/>
                </a:solidFill>
                <a:latin typeface="Calibri"/>
              </a:rPr>
              <a:t>AMBITI DI APPRENDIMENTO 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504000" y="1008000"/>
            <a:ext cx="4035600" cy="452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3200">
                <a:latin typeface="Arial"/>
              </a:rPr>
              <a:t>Cognitivi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3200">
                <a:latin typeface="Arial"/>
              </a:rPr>
              <a:t>Socio- affettivi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3200">
                <a:latin typeface="Arial"/>
              </a:rPr>
              <a:t>Comportamentali</a:t>
            </a:r>
            <a:endParaRPr/>
          </a:p>
        </p:txBody>
      </p:sp>
      <p:pic>
        <p:nvPicPr>
          <p:cNvPr id="333" name="Immagine 332"/>
          <p:cNvPicPr/>
          <p:nvPr/>
        </p:nvPicPr>
        <p:blipFill>
          <a:blip r:embed="rId2"/>
          <a:stretch>
            <a:fillRect/>
          </a:stretch>
        </p:blipFill>
        <p:spPr>
          <a:xfrm>
            <a:off x="5904000" y="720000"/>
            <a:ext cx="2090160" cy="1606320"/>
          </a:xfrm>
          <a:prstGeom prst="rect">
            <a:avLst/>
          </a:prstGeom>
          <a:ln>
            <a:noFill/>
          </a:ln>
        </p:spPr>
      </p:pic>
      <p:pic>
        <p:nvPicPr>
          <p:cNvPr id="334" name="Immagine 3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8000" y="2232000"/>
            <a:ext cx="2805480" cy="2157480"/>
          </a:xfrm>
          <a:prstGeom prst="rect">
            <a:avLst/>
          </a:prstGeom>
          <a:ln>
            <a:noFill/>
          </a:ln>
        </p:spPr>
      </p:pic>
      <p:pic>
        <p:nvPicPr>
          <p:cNvPr id="335" name="Immagine 33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6000" y="4464000"/>
            <a:ext cx="2295000" cy="21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962</Words>
  <Application>Microsoft Office PowerPoint</Application>
  <PresentationFormat>Presentazione su schermo (4:3)</PresentationFormat>
  <Paragraphs>191</Paragraphs>
  <Slides>21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Arial</vt:lpstr>
      <vt:lpstr>Calibri</vt:lpstr>
      <vt:lpstr>Constantia</vt:lpstr>
      <vt:lpstr>Helvetica</vt:lpstr>
      <vt:lpstr>Liberation Serif</vt:lpstr>
      <vt:lpstr>StarSymbol</vt:lpstr>
      <vt:lpstr>Tahoma</vt:lpstr>
      <vt:lpstr>Times New Roman</vt:lpstr>
      <vt:lpstr>Verdana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alla Cittadinanza Globale   Temi e obiettivi di apprendimento</dc:title>
  <dc:creator>Utente</dc:creator>
  <cp:lastModifiedBy>Teresa Useri</cp:lastModifiedBy>
  <cp:revision>43</cp:revision>
  <dcterms:created xsi:type="dcterms:W3CDTF">2016-10-13T14:08:30Z</dcterms:created>
  <dcterms:modified xsi:type="dcterms:W3CDTF">2019-04-26T04:36:09Z</dcterms:modified>
</cp:coreProperties>
</file>